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97" r:id="rId2"/>
    <p:sldId id="319" r:id="rId3"/>
    <p:sldId id="320" r:id="rId4"/>
    <p:sldId id="322" r:id="rId5"/>
    <p:sldId id="321" r:id="rId6"/>
    <p:sldId id="307" r:id="rId7"/>
    <p:sldId id="323" r:id="rId8"/>
    <p:sldId id="325" r:id="rId9"/>
    <p:sldId id="311" r:id="rId10"/>
    <p:sldId id="317" r:id="rId11"/>
    <p:sldId id="298" r:id="rId12"/>
  </p:sldIdLst>
  <p:sldSz cx="9144000" cy="5143500" type="screen16x9"/>
  <p:notesSz cx="6797675" cy="98726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6A11"/>
    <a:srgbClr val="C52D3B"/>
    <a:srgbClr val="2748D3"/>
    <a:srgbClr val="005AA9"/>
    <a:srgbClr val="1906A4"/>
    <a:srgbClr val="8CF9FC"/>
    <a:srgbClr val="00A84C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60" autoAdjust="0"/>
  </p:normalViewPr>
  <p:slideViewPr>
    <p:cSldViewPr showGuides="1">
      <p:cViewPr varScale="1">
        <p:scale>
          <a:sx n="141" d="100"/>
          <a:sy n="141" d="100"/>
        </p:scale>
        <p:origin x="-774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6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377317"/>
            <a:ext cx="294566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41363"/>
            <a:ext cx="6584950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41363"/>
            <a:ext cx="6584950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7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D6738B38A9842C8F69A226F2DC5710C050A77487481A3C52E77A0AE31E35BF78A3B9EACCFECD7FF98D09B573DAD03F1B2B98D73312E9AE1CC0g9A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3" y="411510"/>
            <a:ext cx="1428759" cy="13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TextBox 42"/>
          <p:cNvSpPr txBox="1">
            <a:spLocks noChangeArrowheads="1"/>
          </p:cNvSpPr>
          <p:nvPr/>
        </p:nvSpPr>
        <p:spPr bwMode="auto">
          <a:xfrm>
            <a:off x="489571" y="3003798"/>
            <a:ext cx="7818026" cy="9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Результаты администрирования налога на профессиональный доход</a:t>
            </a:r>
            <a:endParaRPr lang="ru-RU" alt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953937"/>
            <a:ext cx="4291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отдела </a:t>
            </a:r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камерального контроля</a:t>
            </a:r>
          </a:p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НДФЛ и страховых взносов № 1</a:t>
            </a:r>
          </a:p>
          <a:p>
            <a:pPr defTabSz="1027113"/>
            <a:r>
              <a:rPr lang="ru-RU" alt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Калгина</a:t>
            </a:r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Юлия Юрьевна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443958"/>
            <a:ext cx="187220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5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3651" y="342444"/>
            <a:ext cx="7776864" cy="4245530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Размер совокупных страховых </a:t>
            </a:r>
            <a:r>
              <a:rPr lang="ru-RU" sz="2800" b="1" dirty="0" smtClean="0">
                <a:solidFill>
                  <a:srgbClr val="FF0000"/>
                </a:solidFill>
              </a:rPr>
              <a:t>взносов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для </a:t>
            </a:r>
            <a:r>
              <a:rPr lang="ru-RU" sz="2800" b="1" dirty="0" smtClean="0">
                <a:solidFill>
                  <a:srgbClr val="FF0000"/>
                </a:solidFill>
              </a:rPr>
              <a:t>ИП в </a:t>
            </a:r>
            <a:r>
              <a:rPr lang="ru-RU" sz="2800" b="1" dirty="0" smtClean="0">
                <a:solidFill>
                  <a:srgbClr val="FF0000"/>
                </a:solidFill>
              </a:rPr>
              <a:t>2023 </a:t>
            </a:r>
            <a:r>
              <a:rPr lang="ru-RU" sz="2800" b="1" dirty="0" smtClean="0">
                <a:solidFill>
                  <a:srgbClr val="FF0000"/>
                </a:solidFill>
              </a:rPr>
              <a:t>году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ru-RU" sz="2400" b="1" dirty="0" smtClean="0"/>
              <a:t> 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b="1" dirty="0" smtClean="0"/>
              <a:t>45 842</a:t>
            </a:r>
            <a:r>
              <a:rPr lang="ru-RU" sz="2400" b="1" dirty="0" smtClean="0"/>
              <a:t> рубля</a:t>
            </a:r>
          </a:p>
          <a:p>
            <a:pPr algn="ctr"/>
            <a:endParaRPr lang="ru-RU" sz="2400" b="1" dirty="0" smtClean="0"/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400" dirty="0" smtClean="0"/>
              <a:t>+ 1</a:t>
            </a:r>
            <a:r>
              <a:rPr lang="ru-RU" sz="2400" dirty="0"/>
              <a:t>% суммы дохода плательщика, превышающего 300 000 руб. за расчетный </a:t>
            </a:r>
            <a:r>
              <a:rPr lang="ru-RU" sz="2400" dirty="0" smtClean="0"/>
              <a:t>период </a:t>
            </a:r>
            <a:endParaRPr lang="ru-RU" sz="2400" b="1" dirty="0" smtClean="0"/>
          </a:p>
          <a:p>
            <a:pPr algn="ctr"/>
            <a:endParaRPr lang="ru-RU" sz="2400" b="1" dirty="0" smtClean="0"/>
          </a:p>
          <a:p>
            <a:endParaRPr lang="ru-RU" sz="2400" b="1" dirty="0" smtClean="0"/>
          </a:p>
          <a:p>
            <a:endParaRPr lang="ru-RU" sz="1800" dirty="0">
              <a:solidFill>
                <a:schemeClr val="bg1"/>
              </a:solidFill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187650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9" y="1491630"/>
            <a:ext cx="7548638" cy="1800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3051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644248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 состоянию на 25 ноября 2022: </a:t>
            </a:r>
          </a:p>
          <a:p>
            <a:endParaRPr lang="ru-RU" sz="2000" dirty="0"/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Количество налогоплательщиков НПД </a:t>
            </a:r>
            <a:r>
              <a:rPr lang="ru-RU" sz="2000" dirty="0" smtClean="0"/>
              <a:t>-  21,1 тыс. человек </a:t>
            </a:r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Количество сформированных чеков </a:t>
            </a:r>
            <a:r>
              <a:rPr lang="ru-RU" sz="2000" dirty="0" smtClean="0"/>
              <a:t>– 5,1 млн.  </a:t>
            </a:r>
            <a:endParaRPr lang="ru-RU" sz="2000" dirty="0"/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Средний чек </a:t>
            </a:r>
            <a:r>
              <a:rPr lang="ru-RU" sz="2000" dirty="0" smtClean="0"/>
              <a:t>– 750 рублей</a:t>
            </a:r>
            <a:endParaRPr lang="ru-RU" sz="2000" dirty="0"/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Зарегистрированный доход  </a:t>
            </a:r>
            <a:r>
              <a:rPr lang="ru-RU" sz="2000" dirty="0" smtClean="0"/>
              <a:t>- 4,3 миллиарда рублей</a:t>
            </a:r>
            <a:endParaRPr lang="ru-RU" sz="2000" dirty="0"/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Начислено налога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уплате </a:t>
            </a:r>
            <a:r>
              <a:rPr lang="ru-RU" sz="2000" dirty="0" smtClean="0"/>
              <a:t>– 134,5 млн. руб. </a:t>
            </a:r>
            <a:endParaRPr lang="ru-RU" sz="2000" dirty="0"/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Оплачено налога </a:t>
            </a:r>
            <a:r>
              <a:rPr lang="ru-RU" sz="2000" dirty="0" smtClean="0"/>
              <a:t>– 123,9 млн. руб. </a:t>
            </a:r>
            <a:endParaRPr lang="ru-RU" sz="2000" dirty="0"/>
          </a:p>
          <a:p>
            <a:r>
              <a:rPr lang="ru-RU" sz="2000" b="1" dirty="0" smtClean="0">
                <a:solidFill>
                  <a:srgbClr val="FF0000"/>
                </a:solidFill>
              </a:rPr>
              <a:t>Задолженность – 10,6 млн. руб. </a:t>
            </a:r>
            <a:endParaRPr lang="ru-RU" sz="2000" b="1" dirty="0">
              <a:solidFill>
                <a:srgbClr val="FF0000"/>
              </a:solidFill>
            </a:endParaRPr>
          </a:p>
          <a:p>
            <a:pPr defTabSz="1027113"/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443958"/>
            <a:ext cx="187220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Номер слайда 3"/>
          <p:cNvSpPr txBox="1">
            <a:spLocks/>
          </p:cNvSpPr>
          <p:nvPr/>
        </p:nvSpPr>
        <p:spPr>
          <a:xfrm>
            <a:off x="8403431" y="4398169"/>
            <a:ext cx="503585" cy="40582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 1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99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44248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27113"/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Основные изменения по налогу на доходы физических лиц </a:t>
            </a:r>
            <a:endParaRPr lang="ru-RU" sz="2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 defTabSz="1027113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страховым взносам </a:t>
            </a:r>
            <a:endParaRPr lang="ru-RU" sz="2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 defTabSz="1027113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2023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года введены Федеральными законами:</a:t>
            </a:r>
          </a:p>
          <a:p>
            <a:pPr lvl="0"/>
            <a:endParaRPr lang="ru-RU" sz="2000" dirty="0" smtClean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Федеральный закон от </a:t>
            </a:r>
            <a:r>
              <a:rPr lang="ru-RU" sz="2000" dirty="0"/>
              <a:t>14.07.2022 № 263-ФЗ «О внесении изменений в часть первую и вторую Налогового кодекса</a:t>
            </a:r>
            <a:r>
              <a:rPr lang="ru-RU" sz="2000" dirty="0" smtClean="0"/>
              <a:t>»;</a:t>
            </a:r>
            <a:endParaRPr lang="ru-RU" sz="2000" dirty="0"/>
          </a:p>
          <a:p>
            <a:pPr lvl="0"/>
            <a:endParaRPr lang="ru-RU" sz="2000" dirty="0" smtClean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 smtClean="0"/>
              <a:t>Федеральный закон </a:t>
            </a:r>
            <a:r>
              <a:rPr lang="ru-RU" sz="2000" dirty="0"/>
              <a:t>от 14.07.2022 № 239-ФЗ «О внесении изменений в часть первую и вторую Налогового кодекса</a:t>
            </a:r>
            <a:r>
              <a:rPr lang="ru-RU" sz="2000" dirty="0" smtClean="0"/>
              <a:t>».</a:t>
            </a:r>
            <a:endParaRPr lang="ru-RU" sz="2000" dirty="0"/>
          </a:p>
          <a:p>
            <a:pPr algn="ctr" defTabSz="1027113"/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>
          <a:xfrm>
            <a:off x="8403431" y="4443958"/>
            <a:ext cx="503585" cy="40582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 2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807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44248"/>
            <a:ext cx="75608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Единый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налоговый платеж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(ЕНП)</a:t>
            </a:r>
            <a:r>
              <a:rPr lang="ru-RU" sz="2000" dirty="0" smtClean="0"/>
              <a:t>- </a:t>
            </a:r>
            <a:r>
              <a:rPr lang="ru-RU" sz="2000" dirty="0"/>
              <a:t>это денежные средства, перечисленные в бюджетную систему РФ на соответствующий счет Федерального казначейства для исполнения </a:t>
            </a:r>
            <a:r>
              <a:rPr lang="ru-RU" sz="2000" dirty="0" smtClean="0"/>
              <a:t>совокупной обязанности налогоплательщика, плательщика страховых взносов и налогового агента и учитываемые на едином налоговом счете, а также взысканные с такого лица.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Срок уплаты ЕНП </a:t>
            </a:r>
            <a:r>
              <a:rPr lang="ru-RU" sz="2000" dirty="0"/>
              <a:t>не установлен. Его </a:t>
            </a:r>
            <a:r>
              <a:rPr lang="ru-RU" sz="2000" dirty="0" smtClean="0"/>
              <a:t>нужно </a:t>
            </a:r>
            <a:r>
              <a:rPr lang="ru-RU" sz="2000" dirty="0"/>
              <a:t>перечислить в сроки (либо до их наступления), установленные для конкретных платежей, в счет которых будет зачитываться </a:t>
            </a:r>
            <a:r>
              <a:rPr lang="ru-RU" sz="2000" dirty="0" smtClean="0"/>
              <a:t>ЕНП.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 smtClean="0"/>
              <a:t> 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>
          <a:xfrm>
            <a:off x="8403431" y="4443958"/>
            <a:ext cx="503585" cy="40582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 3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7605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34519"/>
            <a:ext cx="75608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 1 января 2023 года для налоговых агентов введен </a:t>
            </a:r>
            <a:r>
              <a:rPr lang="ru-RU" sz="2000" b="1" dirty="0" smtClean="0"/>
              <a:t>единый срок уплаты НДФЛ </a:t>
            </a:r>
            <a:r>
              <a:rPr lang="ru-RU" sz="2000" dirty="0"/>
              <a:t>удержанного налога </a:t>
            </a:r>
            <a:r>
              <a:rPr lang="ru-RU" sz="2000" b="1" dirty="0">
                <a:solidFill>
                  <a:srgbClr val="FF0000"/>
                </a:solidFill>
              </a:rPr>
              <a:t>за период с 23-го числа предыдущего месяца по 22-е число текущего месяца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- </a:t>
            </a:r>
            <a:r>
              <a:rPr lang="ru-RU" sz="2000" dirty="0"/>
              <a:t>не позднее</a:t>
            </a:r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28-го числа текущего </a:t>
            </a:r>
            <a:r>
              <a:rPr lang="ru-RU" sz="2000" b="1" dirty="0" smtClean="0">
                <a:solidFill>
                  <a:srgbClr val="FF0000"/>
                </a:solidFill>
              </a:rPr>
              <a:t>месяца. </a:t>
            </a:r>
          </a:p>
          <a:p>
            <a:endParaRPr lang="ru-RU" sz="2000" dirty="0" smtClean="0"/>
          </a:p>
          <a:p>
            <a:r>
              <a:rPr lang="ru-RU" sz="2000" dirty="0" smtClean="0"/>
              <a:t>Пример:</a:t>
            </a:r>
          </a:p>
          <a:p>
            <a:r>
              <a:rPr lang="ru-RU" sz="2000" dirty="0" smtClean="0"/>
              <a:t>5 </a:t>
            </a:r>
            <a:r>
              <a:rPr lang="ru-RU" sz="2000" dirty="0"/>
              <a:t>марта 2023 г. работникам выплачена заработная плата за февраль, из этой суммы удержан НДФЛ в размере 20 000 руб.</a:t>
            </a:r>
          </a:p>
          <a:p>
            <a:r>
              <a:rPr lang="ru-RU" sz="2000" dirty="0"/>
              <a:t>12 марта 2023 г. выплачены отпускные, при этом удержан НДФЛ в сумме 3 000 руб.</a:t>
            </a:r>
          </a:p>
          <a:p>
            <a:r>
              <a:rPr lang="ru-RU" sz="2000" dirty="0"/>
              <a:t>20 марта 2023 г. выплачен аванс за март, при этом НДФЛ не был удержан.</a:t>
            </a:r>
          </a:p>
          <a:p>
            <a:r>
              <a:rPr lang="ru-RU" sz="2000" dirty="0"/>
              <a:t>Не позднее 28 марта 2023 года надо перечислить на ЕНС сумму    23 000 руб. (</a:t>
            </a:r>
            <a:r>
              <a:rPr lang="ru-RU" sz="2000" i="1" dirty="0"/>
              <a:t>т.е. с </a:t>
            </a:r>
            <a:r>
              <a:rPr lang="ru-RU" sz="2000" i="1" dirty="0" err="1"/>
              <a:t>зар</a:t>
            </a:r>
            <a:r>
              <a:rPr lang="ru-RU" sz="2000" i="1" dirty="0"/>
              <a:t>. платы и отпускных</a:t>
            </a:r>
            <a:r>
              <a:rPr lang="ru-RU" sz="2000" dirty="0"/>
              <a:t>). </a:t>
            </a:r>
            <a:r>
              <a:rPr lang="ru-RU" sz="2000" dirty="0" smtClean="0"/>
              <a:t> 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3"/>
          <p:cNvSpPr txBox="1">
            <a:spLocks/>
          </p:cNvSpPr>
          <p:nvPr/>
        </p:nvSpPr>
        <p:spPr>
          <a:xfrm>
            <a:off x="8403431" y="4443958"/>
            <a:ext cx="503585" cy="40582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 4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7788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151216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Новая форма </a:t>
            </a:r>
            <a:r>
              <a:rPr lang="ru-RU" sz="2400" dirty="0" smtClean="0">
                <a:solidFill>
                  <a:srgbClr val="FF0000"/>
                </a:solidFill>
              </a:rPr>
              <a:t>расчета </a:t>
            </a:r>
            <a:r>
              <a:rPr lang="ru-RU" sz="2400" dirty="0">
                <a:solidFill>
                  <a:srgbClr val="FF0000"/>
                </a:solidFill>
              </a:rPr>
              <a:t>сумм налога на доходы физических лиц, исчисленных и удержанных налоговым агентом (форма 6-НДФЛ)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порядок её заполнения и представления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утверждены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5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067694"/>
            <a:ext cx="7776864" cy="2448272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Приказом </a:t>
            </a:r>
            <a:r>
              <a:rPr lang="ru-RU" dirty="0">
                <a:solidFill>
                  <a:schemeClr val="bg1"/>
                </a:solidFill>
              </a:rPr>
              <a:t>ФНС России от </a:t>
            </a:r>
            <a:r>
              <a:rPr lang="ru-RU" dirty="0" smtClean="0"/>
              <a:t>29.09.2022 </a:t>
            </a:r>
            <a:r>
              <a:rPr lang="ru-RU" dirty="0"/>
              <a:t>№ </a:t>
            </a:r>
            <a:r>
              <a:rPr lang="ru-RU" dirty="0"/>
              <a:t>ЕД-7-11/881</a:t>
            </a:r>
            <a:r>
              <a:rPr lang="ru-RU" dirty="0" smtClean="0"/>
              <a:t>@ </a:t>
            </a:r>
            <a:r>
              <a:rPr lang="ru-RU" dirty="0" smtClean="0"/>
              <a:t>"</a:t>
            </a:r>
            <a:r>
              <a:rPr lang="ru-RU" i="1" dirty="0"/>
              <a:t>О внесении изменений в приложения к приказу Федеральной налоговой службы от 15.10.2020 № ЕД-7-11/753</a:t>
            </a:r>
            <a:r>
              <a:rPr lang="ru-RU" i="1" dirty="0" smtClean="0"/>
              <a:t>@ «О</a:t>
            </a:r>
            <a:r>
              <a:rPr lang="ru-RU" dirty="0" smtClean="0"/>
              <a:t>б </a:t>
            </a:r>
            <a:r>
              <a:rPr lang="ru-RU" dirty="0"/>
              <a:t>утверждении формы расчета сумм налога на доходы физических лиц, исчисленных и удержанных налоговым агентом (форма 6-НДФЛ), порядка ее заполнения и представления, формата представления расчета сумм налога на доходы физических лиц, исчисленных и удержанных налоговым агентом, в электронной форме, а также формы справки о полученных физическим лицом доходах и удержанных суммах налога на доходы физических </a:t>
            </a:r>
            <a:r>
              <a:rPr lang="ru-RU" dirty="0" smtClean="0"/>
              <a:t>лиц»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151216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Форма </a:t>
            </a:r>
            <a:r>
              <a:rPr lang="ru-RU" sz="2400" dirty="0">
                <a:solidFill>
                  <a:srgbClr val="FF0000"/>
                </a:solidFill>
              </a:rPr>
              <a:t>У</a:t>
            </a: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>
                <a:solidFill>
                  <a:srgbClr val="FF0000"/>
                </a:solidFill>
              </a:rPr>
              <a:t>едомления </a:t>
            </a:r>
            <a:r>
              <a:rPr lang="ru-RU" sz="2400" dirty="0" smtClean="0">
                <a:solidFill>
                  <a:srgbClr val="FF0000"/>
                </a:solidFill>
              </a:rPr>
              <a:t>об </a:t>
            </a:r>
            <a:r>
              <a:rPr lang="ru-RU" sz="2400" dirty="0">
                <a:solidFill>
                  <a:srgbClr val="FF0000"/>
                </a:solidFill>
              </a:rPr>
              <a:t>исчисленных суммах налогов, авансовых платежей по налогам, страховых взносов, 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также формата его представления в электронной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форме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утверждены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139702"/>
            <a:ext cx="7776864" cy="1296144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Приказом ФНС России от 02</a:t>
            </a:r>
            <a:r>
              <a:rPr lang="ru-RU" dirty="0" smtClean="0"/>
              <a:t>.03.2022 № </a:t>
            </a:r>
            <a:r>
              <a:rPr lang="ru-RU" dirty="0" smtClean="0"/>
              <a:t>ЕД-7-8/178@ «ОБ УТВЕРЖДЕНИИ ФОРМЫ УВЕДОМЛЕНИЯ ОБ ИСЧИСЛЕННЫХ СУММАХ НАЛОГОВ, АВАНСОВЫХ ПЛАТЕЖЕЙ ПО НАЛОГАМ, СТРАХОВЫХ ВЗНОСОВ, А ТАКЖЕ ФОРМАТА ЕГО ПРЕДСТАВЛЕНИЯ В ЭЛЕКТРОННОЙ ФОРМЕ»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31805" y="3291831"/>
            <a:ext cx="7548638" cy="129614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/>
              <a:t>Уведомление </a:t>
            </a:r>
            <a:r>
              <a:rPr lang="ru-RU" sz="2000" dirty="0" smtClean="0"/>
              <a:t>подается в налоговый орган </a:t>
            </a:r>
            <a:r>
              <a:rPr lang="ru-RU" sz="2000" dirty="0"/>
              <a:t>по месту учета </a:t>
            </a:r>
            <a:r>
              <a:rPr lang="ru-RU" sz="2000" i="1" dirty="0"/>
              <a:t>не позднее 25-го числа месяца</a:t>
            </a:r>
            <a:r>
              <a:rPr lang="ru-RU" sz="2000" dirty="0"/>
              <a:t>, в котором установлен срок уплаты 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64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843558"/>
            <a:ext cx="8136904" cy="3960440"/>
          </a:xfrm>
        </p:spPr>
        <p:txBody>
          <a:bodyPr/>
          <a:lstStyle/>
          <a:p>
            <a:pPr marL="627405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 Единая предельная величина база </a:t>
            </a:r>
            <a:r>
              <a:rPr lang="ru-RU" sz="2000" dirty="0" smtClean="0"/>
              <a:t>для </a:t>
            </a:r>
            <a:r>
              <a:rPr lang="ru-RU" sz="2000" dirty="0"/>
              <a:t>исчисления страховых взносов </a:t>
            </a:r>
            <a:r>
              <a:rPr lang="ru-RU" sz="2000" dirty="0" smtClean="0"/>
              <a:t>нарастающим </a:t>
            </a:r>
            <a:r>
              <a:rPr lang="ru-RU" sz="2000" dirty="0"/>
              <a:t>итогом с начала </a:t>
            </a:r>
            <a:r>
              <a:rPr lang="ru-RU" sz="2000" dirty="0" smtClean="0"/>
              <a:t>года</a:t>
            </a:r>
          </a:p>
          <a:p>
            <a:pPr marL="627405" lvl="0" indent="-342900">
              <a:buFont typeface="Wingdings" panose="05000000000000000000" pitchFamily="2" charset="2"/>
              <a:buChar char="v"/>
            </a:pPr>
            <a:r>
              <a:rPr lang="ru-RU" sz="2000" dirty="0"/>
              <a:t>Тарифы страховых </a:t>
            </a:r>
            <a:r>
              <a:rPr lang="ru-RU" sz="2000" dirty="0" smtClean="0"/>
              <a:t>взносов</a:t>
            </a:r>
            <a:r>
              <a:rPr lang="ru-RU" sz="2000" b="0" dirty="0" smtClean="0"/>
              <a:t>: </a:t>
            </a:r>
            <a:endParaRPr lang="ru-RU" sz="2000" dirty="0" smtClean="0"/>
          </a:p>
          <a:p>
            <a:r>
              <a:rPr lang="ru-RU" sz="2000" b="0" dirty="0" smtClean="0"/>
              <a:t>- </a:t>
            </a:r>
            <a:r>
              <a:rPr lang="ru-RU" sz="2000" b="0" dirty="0"/>
              <a:t>в рамках установленной единой предельной величины базы для исчисления страховых взносов - 30%;</a:t>
            </a:r>
          </a:p>
          <a:p>
            <a:pPr marL="627405" indent="-342900">
              <a:buFontTx/>
              <a:buChar char="-"/>
            </a:pPr>
            <a:r>
              <a:rPr lang="ru-RU" sz="2000" b="0" dirty="0" smtClean="0"/>
              <a:t>свыше </a:t>
            </a:r>
            <a:r>
              <a:rPr lang="ru-RU" sz="2000" b="0" dirty="0"/>
              <a:t>установленной единой предельной величины базы </a:t>
            </a:r>
            <a:r>
              <a:rPr lang="ru-RU" sz="2000" b="0" dirty="0" smtClean="0"/>
              <a:t>для исчисления </a:t>
            </a:r>
            <a:r>
              <a:rPr lang="ru-RU" sz="2000" b="0" dirty="0"/>
              <a:t>страховых взносов - 15,1</a:t>
            </a:r>
            <a:r>
              <a:rPr lang="ru-RU" sz="2000" b="0" dirty="0" smtClean="0"/>
              <a:t>%.</a:t>
            </a:r>
          </a:p>
          <a:p>
            <a:pPr marL="627405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Взносы уплачиваются единой суммой </a:t>
            </a:r>
          </a:p>
          <a:p>
            <a:pPr marL="627405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Расчет по страховым взносам представляется </a:t>
            </a:r>
          </a:p>
          <a:p>
            <a:r>
              <a:rPr lang="ru-RU" sz="2000" dirty="0" smtClean="0"/>
              <a:t>не </a:t>
            </a:r>
            <a:r>
              <a:rPr lang="ru-RU" sz="2000" dirty="0"/>
              <a:t>позднее 25-го числа месяца, следующего за </a:t>
            </a:r>
            <a:endParaRPr lang="ru-RU" sz="2000" dirty="0" smtClean="0"/>
          </a:p>
          <a:p>
            <a:r>
              <a:rPr lang="ru-RU" sz="2000" dirty="0" smtClean="0"/>
              <a:t>Расчетным (отчетным</a:t>
            </a:r>
            <a:r>
              <a:rPr lang="ru-RU" sz="2000" dirty="0"/>
              <a:t>) периодом </a:t>
            </a:r>
            <a:endParaRPr lang="ru-RU" sz="2000" b="0" dirty="0"/>
          </a:p>
          <a:p>
            <a:pPr algn="just"/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9502"/>
            <a:ext cx="8568952" cy="50405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Основные изменения по страховым взносам: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2050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147" y="2859782"/>
            <a:ext cx="2016224" cy="20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17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187220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Новая форма </a:t>
            </a:r>
            <a:r>
              <a:rPr lang="ru-RU" sz="2400" dirty="0" smtClean="0">
                <a:solidFill>
                  <a:srgbClr val="FF0000"/>
                </a:solidFill>
              </a:rPr>
              <a:t>расчета </a:t>
            </a:r>
            <a:r>
              <a:rPr lang="ru-RU" sz="2400" dirty="0">
                <a:solidFill>
                  <a:srgbClr val="FF0000"/>
                </a:solidFill>
              </a:rPr>
              <a:t>по страховым </a:t>
            </a:r>
            <a:r>
              <a:rPr lang="ru-RU" sz="2400" dirty="0" smtClean="0">
                <a:solidFill>
                  <a:srgbClr val="FF0000"/>
                </a:solidFill>
              </a:rPr>
              <a:t>взносам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порядок её заполнения и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представления и  форма </a:t>
            </a:r>
            <a:r>
              <a:rPr lang="ru-RU" sz="2400" dirty="0" smtClean="0">
                <a:solidFill>
                  <a:srgbClr val="FF0000"/>
                </a:solidFill>
              </a:rPr>
              <a:t>персонифицированных сведений о физических лицах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утверждены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355726"/>
            <a:ext cx="7776864" cy="1872208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Приказом </a:t>
            </a:r>
            <a:r>
              <a:rPr lang="ru-RU" sz="1800" dirty="0">
                <a:solidFill>
                  <a:schemeClr val="bg1"/>
                </a:solidFill>
              </a:rPr>
              <a:t>ФНС России от </a:t>
            </a:r>
            <a:r>
              <a:rPr lang="ru-RU" sz="1800" dirty="0" smtClean="0">
                <a:solidFill>
                  <a:schemeClr val="bg1"/>
                </a:solidFill>
              </a:rPr>
              <a:t>29</a:t>
            </a:r>
            <a:r>
              <a:rPr lang="ru-RU" sz="1800" dirty="0" smtClean="0"/>
              <a:t>.09.2022 </a:t>
            </a:r>
            <a:r>
              <a:rPr lang="ru-RU" sz="1800" dirty="0"/>
              <a:t>№ </a:t>
            </a:r>
            <a:r>
              <a:rPr lang="ru-RU" sz="1800" dirty="0"/>
              <a:t>ЕД-7-11/878</a:t>
            </a:r>
            <a:r>
              <a:rPr lang="ru-RU" sz="1800" dirty="0" smtClean="0"/>
              <a:t>@ </a:t>
            </a:r>
            <a:r>
              <a:rPr lang="ru-RU" sz="1800" dirty="0" smtClean="0"/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«Об утверждении </a:t>
            </a:r>
            <a:r>
              <a:rPr lang="ru-RU" sz="1800" dirty="0" smtClean="0">
                <a:solidFill>
                  <a:schemeClr val="bg1"/>
                </a:solidFill>
              </a:rPr>
              <a:t>форм </a:t>
            </a:r>
            <a:r>
              <a:rPr lang="ru-RU" sz="1800" dirty="0" smtClean="0">
                <a:solidFill>
                  <a:schemeClr val="bg1"/>
                </a:solidFill>
              </a:rPr>
              <a:t>расчета по страховым </a:t>
            </a:r>
            <a:r>
              <a:rPr lang="ru-RU" sz="1800" dirty="0" smtClean="0">
                <a:solidFill>
                  <a:schemeClr val="bg1"/>
                </a:solidFill>
              </a:rPr>
              <a:t>взносам и персонифицированных сведений о физических лицах, </a:t>
            </a:r>
            <a:r>
              <a:rPr lang="ru-RU" sz="1800" dirty="0" smtClean="0">
                <a:solidFill>
                  <a:schemeClr val="bg1"/>
                </a:solidFill>
              </a:rPr>
              <a:t>порядка </a:t>
            </a:r>
            <a:r>
              <a:rPr lang="ru-RU" sz="1800" dirty="0" smtClean="0">
                <a:solidFill>
                  <a:schemeClr val="bg1"/>
                </a:solidFill>
              </a:rPr>
              <a:t>их </a:t>
            </a:r>
            <a:r>
              <a:rPr lang="ru-RU" sz="1800" dirty="0" smtClean="0">
                <a:solidFill>
                  <a:schemeClr val="bg1"/>
                </a:solidFill>
              </a:rPr>
              <a:t>заполнения, а также формата </a:t>
            </a:r>
            <a:r>
              <a:rPr lang="ru-RU" sz="1800" dirty="0" smtClean="0">
                <a:solidFill>
                  <a:schemeClr val="bg1"/>
                </a:solidFill>
              </a:rPr>
              <a:t>их представления в </a:t>
            </a:r>
            <a:r>
              <a:rPr lang="ru-RU" sz="1800" dirty="0" smtClean="0">
                <a:solidFill>
                  <a:schemeClr val="bg1"/>
                </a:solidFill>
              </a:rPr>
              <a:t>электронной форме</a:t>
            </a:r>
            <a:r>
              <a:rPr lang="ru-RU" sz="1800" dirty="0" smtClean="0"/>
              <a:t>»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5524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2542</TotalTime>
  <Words>623</Words>
  <Application>Microsoft Office PowerPoint</Application>
  <PresentationFormat>Экран (16:9)</PresentationFormat>
  <Paragraphs>72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Present_FNS2012_16-9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Новая форма расчета сумм налога на доходы физических лиц, исчисленных и удержанных налоговым агентом (форма 6-НДФЛ) , порядок её заполнения и представления утверждены</vt:lpstr>
      <vt:lpstr>Форма Уведомления об исчисленных суммах налогов, авансовых платежей по налогам, страховых взносов,  а также формата его представления в электронной форме утверждены</vt:lpstr>
      <vt:lpstr>Основные изменения по страховым взносам:</vt:lpstr>
      <vt:lpstr>Новая форма расчета по страховым взносам, порядок её заполнения и представления и  форма персонифицированных сведений о физических лицах утверждены: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Калгина Юлия Юрьевна</cp:lastModifiedBy>
  <cp:revision>370</cp:revision>
  <cp:lastPrinted>2022-03-03T04:23:17Z</cp:lastPrinted>
  <dcterms:created xsi:type="dcterms:W3CDTF">2016-04-01T10:55:54Z</dcterms:created>
  <dcterms:modified xsi:type="dcterms:W3CDTF">2022-11-24T23:41:36Z</dcterms:modified>
</cp:coreProperties>
</file>